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58" r:id="rId9"/>
    <p:sldId id="262" r:id="rId10"/>
    <p:sldId id="265" r:id="rId11"/>
    <p:sldId id="263" r:id="rId12"/>
    <p:sldId id="268" r:id="rId13"/>
    <p:sldId id="274" r:id="rId14"/>
    <p:sldId id="276" r:id="rId15"/>
    <p:sldId id="284" r:id="rId16"/>
    <p:sldId id="260" r:id="rId17"/>
    <p:sldId id="277" r:id="rId18"/>
    <p:sldId id="278" r:id="rId19"/>
    <p:sldId id="279" r:id="rId20"/>
    <p:sldId id="280" r:id="rId21"/>
    <p:sldId id="259" r:id="rId22"/>
    <p:sldId id="281" r:id="rId23"/>
    <p:sldId id="282" r:id="rId24"/>
    <p:sldId id="283" r:id="rId25"/>
    <p:sldId id="285" r:id="rId26"/>
    <p:sldId id="286" r:id="rId27"/>
    <p:sldId id="288" r:id="rId28"/>
    <p:sldId id="261" r:id="rId29"/>
    <p:sldId id="289" r:id="rId30"/>
    <p:sldId id="290" r:id="rId31"/>
    <p:sldId id="287" r:id="rId32"/>
    <p:sldId id="291" r:id="rId33"/>
    <p:sldId id="29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3A320-4C2F-4D04-A904-FA7282E5961F}" type="datetimeFigureOut">
              <a:rPr lang="en-US" smtClean="0"/>
              <a:t>2024/09/11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ECD7E-3BEA-4A1D-AE90-50538C5FB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24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0ECD7E-3BEA-4A1D-AE90-50538C5FBE6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3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5F07-BEC5-44A2-870E-75F3D35FB8EA}" type="datetimeFigureOut">
              <a:rPr lang="en-US" smtClean="0"/>
              <a:t>2024/09/11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6A06-ADCF-45E4-A753-78C947D3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2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5F07-BEC5-44A2-870E-75F3D35FB8EA}" type="datetimeFigureOut">
              <a:rPr lang="en-US" smtClean="0"/>
              <a:t>2024/09/11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6A06-ADCF-45E4-A753-78C947D3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5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5F07-BEC5-44A2-870E-75F3D35FB8EA}" type="datetimeFigureOut">
              <a:rPr lang="en-US" smtClean="0"/>
              <a:t>2024/09/11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6A06-ADCF-45E4-A753-78C947D3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9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5F07-BEC5-44A2-870E-75F3D35FB8EA}" type="datetimeFigureOut">
              <a:rPr lang="en-US" smtClean="0"/>
              <a:t>2024/09/11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6A06-ADCF-45E4-A753-78C947D3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45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5F07-BEC5-44A2-870E-75F3D35FB8EA}" type="datetimeFigureOut">
              <a:rPr lang="en-US" smtClean="0"/>
              <a:t>2024/09/11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6A06-ADCF-45E4-A753-78C947D3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56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5F07-BEC5-44A2-870E-75F3D35FB8EA}" type="datetimeFigureOut">
              <a:rPr lang="en-US" smtClean="0"/>
              <a:t>2024/09/11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6A06-ADCF-45E4-A753-78C947D3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76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5F07-BEC5-44A2-870E-75F3D35FB8EA}" type="datetimeFigureOut">
              <a:rPr lang="en-US" smtClean="0"/>
              <a:t>2024/09/11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6A06-ADCF-45E4-A753-78C947D3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5F07-BEC5-44A2-870E-75F3D35FB8EA}" type="datetimeFigureOut">
              <a:rPr lang="en-US" smtClean="0"/>
              <a:t>2024/09/11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6A06-ADCF-45E4-A753-78C947D3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2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5F07-BEC5-44A2-870E-75F3D35FB8EA}" type="datetimeFigureOut">
              <a:rPr lang="en-US" smtClean="0"/>
              <a:t>2024/09/11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6A06-ADCF-45E4-A753-78C947D3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3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5F07-BEC5-44A2-870E-75F3D35FB8EA}" type="datetimeFigureOut">
              <a:rPr lang="en-US" smtClean="0"/>
              <a:t>2024/09/11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6A06-ADCF-45E4-A753-78C947D3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34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45F07-BEC5-44A2-870E-75F3D35FB8EA}" type="datetimeFigureOut">
              <a:rPr lang="en-US" smtClean="0"/>
              <a:t>2024/09/11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6A06-ADCF-45E4-A753-78C947D3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9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5945F07-BEC5-44A2-870E-75F3D35FB8EA}" type="datetimeFigureOut">
              <a:rPr lang="en-US" smtClean="0"/>
              <a:t>2024/09/11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2D876A06-ADCF-45E4-A753-78C947D30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36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@PAPApinball/featured" TargetMode="External"/><Relationship Id="rId3" Type="http://schemas.openxmlformats.org/officeDocument/2006/relationships/hyperlink" Target="https://app.matchplay.events/events" TargetMode="External"/><Relationship Id="rId7" Type="http://schemas.openxmlformats.org/officeDocument/2006/relationships/hyperlink" Target="https://youtube.com/playlist?list=PL31W94V2HVSW7ksDyZ_183rUBxiSQon75&amp;si=tN4rW6WyItL_ujx7" TargetMode="External"/><Relationship Id="rId2" Type="http://schemas.openxmlformats.org/officeDocument/2006/relationships/hyperlink" Target="https://pinballmap.com/ma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plpinball.com/" TargetMode="External"/><Relationship Id="rId5" Type="http://schemas.openxmlformats.org/officeDocument/2006/relationships/hyperlink" Target="https://nepl.org/home" TargetMode="External"/><Relationship Id="rId4" Type="http://schemas.openxmlformats.org/officeDocument/2006/relationships/hyperlink" Target="https://www.ifpapinball.com/calendar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microsoft.com/office/2007/relationships/hdphoto" Target="../media/hdphoto3.wdp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>
            <a:extLst>
              <a:ext uri="{FF2B5EF4-FFF2-40B4-BE49-F238E27FC236}">
                <a16:creationId xmlns:a16="http://schemas.microsoft.com/office/drawing/2014/main" id="{48EF5437-99FB-31FD-E5D0-6E2EF8AC9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" b="31708"/>
          <a:stretch/>
        </p:blipFill>
        <p:spPr bwMode="auto"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E037985-3664-076C-4B8F-95C1A7F38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9" r="-3" b="15715"/>
          <a:stretch/>
        </p:blipFill>
        <p:spPr bwMode="auto">
          <a:xfrm>
            <a:off x="8530121" y="3456433"/>
            <a:ext cx="3661880" cy="3401568"/>
          </a:xfrm>
          <a:custGeom>
            <a:avLst/>
            <a:gdLst/>
            <a:ahLst/>
            <a:cxnLst/>
            <a:rect l="l" t="t" r="r" b="b"/>
            <a:pathLst>
              <a:path w="3661880" h="3401568">
                <a:moveTo>
                  <a:pt x="774544" y="0"/>
                </a:moveTo>
                <a:lnTo>
                  <a:pt x="3661880" y="0"/>
                </a:lnTo>
                <a:lnTo>
                  <a:pt x="3661880" y="3401568"/>
                </a:lnTo>
                <a:lnTo>
                  <a:pt x="0" y="3401568"/>
                </a:lnTo>
                <a:lnTo>
                  <a:pt x="104462" y="3186501"/>
                </a:lnTo>
                <a:cubicBezTo>
                  <a:pt x="492537" y="2345513"/>
                  <a:pt x="732594" y="1346092"/>
                  <a:pt x="769909" y="26835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FA42FA5-2B7F-2C7E-B143-5A88F12E1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4" r="1" b="19966"/>
          <a:stretch/>
        </p:blipFill>
        <p:spPr bwMode="auto">
          <a:xfrm>
            <a:off x="5168353" y="3456432"/>
            <a:ext cx="4064598" cy="3401568"/>
          </a:xfrm>
          <a:custGeom>
            <a:avLst/>
            <a:gdLst/>
            <a:ahLst/>
            <a:cxnLst/>
            <a:rect l="l" t="t" r="r" b="b"/>
            <a:pathLst>
              <a:path w="4064598" h="3401568">
                <a:moveTo>
                  <a:pt x="749132" y="0"/>
                </a:moveTo>
                <a:lnTo>
                  <a:pt x="4064598" y="0"/>
                </a:lnTo>
                <a:lnTo>
                  <a:pt x="4059963" y="268360"/>
                </a:lnTo>
                <a:cubicBezTo>
                  <a:pt x="4022649" y="1346093"/>
                  <a:pt x="3782591" y="2345514"/>
                  <a:pt x="3394516" y="3186502"/>
                </a:cubicBezTo>
                <a:lnTo>
                  <a:pt x="3290055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D8B82F-2166-6301-FBF3-21866F92E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912" y="1527048"/>
            <a:ext cx="5020056" cy="2770632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Pinball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CCF73-6F6F-2DD4-ACDA-51AC4DAF5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912" y="4690872"/>
            <a:ext cx="4919472" cy="1335024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AIFX Hobby Series</a:t>
            </a:r>
          </a:p>
          <a:p>
            <a:pPr algn="l"/>
            <a:r>
              <a:rPr lang="en-US" sz="2000" dirty="0"/>
              <a:t>Micah Weston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21027D4-A7FF-86C0-9324-7C934F3B8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2" t="6131" r="704" b="19573"/>
          <a:stretch/>
        </p:blipFill>
        <p:spPr bwMode="auto"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319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828F-F13D-7BF0-1DE5-A82065AA3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Missions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5DDE96-BE43-0A36-021A-08778B313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Various objects of the playfield to reach a final goal.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Patron of Peasants – Left Ramp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Joust Champion – Left and Right Orbit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Catapult Ace – Far Left Outlet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Defender of Damsels – Right Ramp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Master of Trolls – Standup Targets and Pop-ups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Castle Crusher – Bash Target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 descr="MEDIEVAL MADNESS REMAKE: IN-DEPTH REVIEW – Welcome to Pinball News – First  &amp; Free">
            <a:extLst>
              <a:ext uri="{FF2B5EF4-FFF2-40B4-BE49-F238E27FC236}">
                <a16:creationId xmlns:a16="http://schemas.microsoft.com/office/drawing/2014/main" id="{FC0A8610-7F7D-7CE6-2D06-1576BF5B6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2" r="-2" b="6384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572042F2-A6E4-9F38-F59D-09A6E035AC6D}"/>
              </a:ext>
            </a:extLst>
          </p:cNvPr>
          <p:cNvSpPr/>
          <p:nvPr/>
        </p:nvSpPr>
        <p:spPr>
          <a:xfrm rot="15172569">
            <a:off x="8919314" y="2509498"/>
            <a:ext cx="412376" cy="2625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1377935-FA4A-AE7D-7C09-DFA5EA8BD47A}"/>
              </a:ext>
            </a:extLst>
          </p:cNvPr>
          <p:cNvSpPr/>
          <p:nvPr/>
        </p:nvSpPr>
        <p:spPr>
          <a:xfrm>
            <a:off x="421255" y="3166468"/>
            <a:ext cx="412376" cy="2625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15DDBA2-2B3F-0D6C-67C1-F6AD54F9C6BA}"/>
              </a:ext>
            </a:extLst>
          </p:cNvPr>
          <p:cNvSpPr/>
          <p:nvPr/>
        </p:nvSpPr>
        <p:spPr>
          <a:xfrm>
            <a:off x="421255" y="3553472"/>
            <a:ext cx="412376" cy="2625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99F3698-AB9A-469F-BDE2-6E306DC75E0B}"/>
              </a:ext>
            </a:extLst>
          </p:cNvPr>
          <p:cNvSpPr/>
          <p:nvPr/>
        </p:nvSpPr>
        <p:spPr>
          <a:xfrm>
            <a:off x="421255" y="3940476"/>
            <a:ext cx="412376" cy="262532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41C2665-B0DC-BC36-07E6-9B7ACEA2BCDE}"/>
              </a:ext>
            </a:extLst>
          </p:cNvPr>
          <p:cNvSpPr/>
          <p:nvPr/>
        </p:nvSpPr>
        <p:spPr>
          <a:xfrm>
            <a:off x="421255" y="4321517"/>
            <a:ext cx="412376" cy="26253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BF6F7A3-A8BD-B648-CA3C-95E79DFAD56B}"/>
              </a:ext>
            </a:extLst>
          </p:cNvPr>
          <p:cNvSpPr/>
          <p:nvPr/>
        </p:nvSpPr>
        <p:spPr>
          <a:xfrm>
            <a:off x="421255" y="4702558"/>
            <a:ext cx="412376" cy="262532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523BF57-48C2-3227-CB41-5FBC56C41082}"/>
              </a:ext>
            </a:extLst>
          </p:cNvPr>
          <p:cNvSpPr/>
          <p:nvPr/>
        </p:nvSpPr>
        <p:spPr>
          <a:xfrm>
            <a:off x="421255" y="5083599"/>
            <a:ext cx="412376" cy="2625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8139491-3A0C-A10B-E3E9-2E53135F7370}"/>
              </a:ext>
            </a:extLst>
          </p:cNvPr>
          <p:cNvSpPr/>
          <p:nvPr/>
        </p:nvSpPr>
        <p:spPr>
          <a:xfrm rot="14957599">
            <a:off x="8714097" y="2673478"/>
            <a:ext cx="412376" cy="2625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D506D6E-C6D8-D49C-37A5-EA886A8B1C67}"/>
              </a:ext>
            </a:extLst>
          </p:cNvPr>
          <p:cNvSpPr/>
          <p:nvPr/>
        </p:nvSpPr>
        <p:spPr>
          <a:xfrm rot="17155679">
            <a:off x="10178497" y="2686223"/>
            <a:ext cx="412376" cy="2625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D2C6FBE-3CB5-CA2C-1A64-FC33B0DCB51E}"/>
              </a:ext>
            </a:extLst>
          </p:cNvPr>
          <p:cNvSpPr/>
          <p:nvPr/>
        </p:nvSpPr>
        <p:spPr>
          <a:xfrm rot="13886186">
            <a:off x="8515356" y="2988247"/>
            <a:ext cx="412376" cy="262532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4E0319C-56B2-A72E-39C6-EC57EADF8094}"/>
              </a:ext>
            </a:extLst>
          </p:cNvPr>
          <p:cNvSpPr/>
          <p:nvPr/>
        </p:nvSpPr>
        <p:spPr>
          <a:xfrm rot="16963530">
            <a:off x="9872213" y="2664233"/>
            <a:ext cx="412376" cy="26253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D71DF43-8A1C-C397-1531-53EA9D147171}"/>
              </a:ext>
            </a:extLst>
          </p:cNvPr>
          <p:cNvSpPr/>
          <p:nvPr/>
        </p:nvSpPr>
        <p:spPr>
          <a:xfrm rot="15736727">
            <a:off x="9258771" y="2516205"/>
            <a:ext cx="292121" cy="215176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8F4086B-10D8-7F2F-A374-DDAC2519008C}"/>
              </a:ext>
            </a:extLst>
          </p:cNvPr>
          <p:cNvSpPr/>
          <p:nvPr/>
        </p:nvSpPr>
        <p:spPr>
          <a:xfrm rot="17221195">
            <a:off x="9635014" y="2543887"/>
            <a:ext cx="292121" cy="215176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D49CFA0-0D3B-ECF2-292B-1E3BFE8B7F64}"/>
              </a:ext>
            </a:extLst>
          </p:cNvPr>
          <p:cNvSpPr/>
          <p:nvPr/>
        </p:nvSpPr>
        <p:spPr>
          <a:xfrm rot="16200000">
            <a:off x="9399376" y="1881869"/>
            <a:ext cx="412376" cy="26253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99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B364-A305-203E-5091-1D1536F3F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Multiballs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2CB2E4-C7A3-0D60-4964-9ED1A973D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Castle Multiball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Traditional three lock multiball.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Shoot ramps for jackpots.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Multiball Madness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Complete sub-missions then start multiball at the saucer.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Hit same shot as completed sub-missions for super jackpots.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Barnyard Multiball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Launch all five items with the catapult to start multiball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(Not sure what to do during it since I’ve never achieved it)</a:t>
            </a:r>
          </a:p>
        </p:txBody>
      </p:sp>
      <p:pic>
        <p:nvPicPr>
          <p:cNvPr id="8" name="Picture 2" descr="MEDIEVAL MADNESS REMAKE: IN-DEPTH REVIEW – Welcome to Pinball News – First  &amp; Free">
            <a:extLst>
              <a:ext uri="{FF2B5EF4-FFF2-40B4-BE49-F238E27FC236}">
                <a16:creationId xmlns:a16="http://schemas.microsoft.com/office/drawing/2014/main" id="{961FAD03-F56D-7138-438D-1B9B06910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2" r="-2" b="6384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DE81020-9E54-D5DC-BDBA-0741FA35987F}"/>
              </a:ext>
            </a:extLst>
          </p:cNvPr>
          <p:cNvSpPr/>
          <p:nvPr/>
        </p:nvSpPr>
        <p:spPr>
          <a:xfrm>
            <a:off x="450167" y="2405067"/>
            <a:ext cx="412376" cy="2625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37C6379-D88B-129F-1658-E70BA5433BC1}"/>
              </a:ext>
            </a:extLst>
          </p:cNvPr>
          <p:cNvSpPr/>
          <p:nvPr/>
        </p:nvSpPr>
        <p:spPr>
          <a:xfrm rot="15677903">
            <a:off x="9104049" y="2181393"/>
            <a:ext cx="412376" cy="2625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0F2A66A-6B14-B90B-FF55-D18BDE7F2947}"/>
              </a:ext>
            </a:extLst>
          </p:cNvPr>
          <p:cNvSpPr/>
          <p:nvPr/>
        </p:nvSpPr>
        <p:spPr>
          <a:xfrm>
            <a:off x="450167" y="3297734"/>
            <a:ext cx="412376" cy="262532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0F6450D-9E3B-7BB8-0B4F-760E95DD9362}"/>
              </a:ext>
            </a:extLst>
          </p:cNvPr>
          <p:cNvSpPr/>
          <p:nvPr/>
        </p:nvSpPr>
        <p:spPr>
          <a:xfrm rot="17086982">
            <a:off x="9669064" y="2165771"/>
            <a:ext cx="412376" cy="262532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D106456-F41C-4EFD-E6C8-B3CCCB88D430}"/>
              </a:ext>
            </a:extLst>
          </p:cNvPr>
          <p:cNvSpPr/>
          <p:nvPr/>
        </p:nvSpPr>
        <p:spPr>
          <a:xfrm>
            <a:off x="421255" y="4715917"/>
            <a:ext cx="412376" cy="262532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AA5FE60-E29F-41E0-0771-6E817BDCCE9B}"/>
              </a:ext>
            </a:extLst>
          </p:cNvPr>
          <p:cNvSpPr/>
          <p:nvPr/>
        </p:nvSpPr>
        <p:spPr>
          <a:xfrm rot="14663813">
            <a:off x="8516385" y="2923800"/>
            <a:ext cx="412376" cy="262532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7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B2D1-F7FA-25FF-A030-42AA5E09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Side Activities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01B550-4A1D-EA36-FB3B-9B1333EC0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Video Mode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Roll over in-lanes to light FIRE eight times.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Hit saucer to start video mode on the dot matrix display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Mystery Award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Hit side standup targets to light saucer.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Land in saucer to collect Merlin’s Magic.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Bonus Multiplier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Light both top roll overs to increase your end-of-ball bonus multiplier.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Super Jets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Hit pop bumpers 50 times to score big points.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 dirty="0"/>
              <a:t>Royal Madness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Complete all five sub-missions to start challenge mode.</a:t>
            </a:r>
          </a:p>
        </p:txBody>
      </p:sp>
      <p:pic>
        <p:nvPicPr>
          <p:cNvPr id="5" name="Picture 2" descr="MEDIEVAL MADNESS REMAKE: IN-DEPTH REVIEW – Welcome to Pinball News – First  &amp; Free">
            <a:extLst>
              <a:ext uri="{FF2B5EF4-FFF2-40B4-BE49-F238E27FC236}">
                <a16:creationId xmlns:a16="http://schemas.microsoft.com/office/drawing/2014/main" id="{119E2DE0-15E0-BD80-EF19-DBD4DEB1C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2" r="-2" b="6384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5D3FFF9-3FAD-ABF7-2FB5-71F01E9498F9}"/>
              </a:ext>
            </a:extLst>
          </p:cNvPr>
          <p:cNvSpPr/>
          <p:nvPr/>
        </p:nvSpPr>
        <p:spPr>
          <a:xfrm>
            <a:off x="450167" y="2405067"/>
            <a:ext cx="412376" cy="2625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D2600F-52EB-B1D8-0962-B4F40B2889FA}"/>
              </a:ext>
            </a:extLst>
          </p:cNvPr>
          <p:cNvSpPr/>
          <p:nvPr/>
        </p:nvSpPr>
        <p:spPr>
          <a:xfrm rot="5400000">
            <a:off x="8080107" y="3050230"/>
            <a:ext cx="304121" cy="1562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5CBECC6-A9A8-5796-A6A5-4B31B82C65FB}"/>
              </a:ext>
            </a:extLst>
          </p:cNvPr>
          <p:cNvSpPr/>
          <p:nvPr/>
        </p:nvSpPr>
        <p:spPr>
          <a:xfrm rot="5400000">
            <a:off x="8331119" y="3050230"/>
            <a:ext cx="304121" cy="1562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244203C-6FAE-77B7-46A1-C94C30A18DA3}"/>
              </a:ext>
            </a:extLst>
          </p:cNvPr>
          <p:cNvSpPr/>
          <p:nvPr/>
        </p:nvSpPr>
        <p:spPr>
          <a:xfrm rot="5400000">
            <a:off x="10500578" y="3050231"/>
            <a:ext cx="304121" cy="1562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CBC08DCA-4ACB-01B4-44B9-44884831CC21}"/>
              </a:ext>
            </a:extLst>
          </p:cNvPr>
          <p:cNvSpPr/>
          <p:nvPr/>
        </p:nvSpPr>
        <p:spPr>
          <a:xfrm rot="5400000">
            <a:off x="10751589" y="3050230"/>
            <a:ext cx="304121" cy="1562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9420557-0DD8-2DAB-D1EC-4F48E4817A41}"/>
              </a:ext>
            </a:extLst>
          </p:cNvPr>
          <p:cNvSpPr/>
          <p:nvPr/>
        </p:nvSpPr>
        <p:spPr>
          <a:xfrm>
            <a:off x="462093" y="3231698"/>
            <a:ext cx="412376" cy="2625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A3D221C-A441-0FE9-E1F6-34545AF90789}"/>
              </a:ext>
            </a:extLst>
          </p:cNvPr>
          <p:cNvSpPr/>
          <p:nvPr/>
        </p:nvSpPr>
        <p:spPr>
          <a:xfrm>
            <a:off x="10007686" y="2738640"/>
            <a:ext cx="412376" cy="2625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5CB160A-7246-D5E8-B8F5-C017ADA7F5C9}"/>
              </a:ext>
            </a:extLst>
          </p:cNvPr>
          <p:cNvSpPr/>
          <p:nvPr/>
        </p:nvSpPr>
        <p:spPr>
          <a:xfrm rot="17264113">
            <a:off x="9677369" y="2037426"/>
            <a:ext cx="412376" cy="2625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B0811B2-BE83-DD0A-06BD-D03EF77C389F}"/>
              </a:ext>
            </a:extLst>
          </p:cNvPr>
          <p:cNvSpPr/>
          <p:nvPr/>
        </p:nvSpPr>
        <p:spPr>
          <a:xfrm>
            <a:off x="462093" y="4059136"/>
            <a:ext cx="412376" cy="262532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A3B71B9-75E1-DF49-125B-47185794E253}"/>
              </a:ext>
            </a:extLst>
          </p:cNvPr>
          <p:cNvSpPr/>
          <p:nvPr/>
        </p:nvSpPr>
        <p:spPr>
          <a:xfrm rot="5400000">
            <a:off x="10082608" y="655385"/>
            <a:ext cx="412376" cy="262532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C933723-BFE6-1B46-C286-1DD8CA139329}"/>
              </a:ext>
            </a:extLst>
          </p:cNvPr>
          <p:cNvSpPr/>
          <p:nvPr/>
        </p:nvSpPr>
        <p:spPr>
          <a:xfrm>
            <a:off x="476030" y="4801042"/>
            <a:ext cx="412376" cy="26253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E9C7E19-9549-469B-1189-2AC5CB9F0CF2}"/>
              </a:ext>
            </a:extLst>
          </p:cNvPr>
          <p:cNvSpPr/>
          <p:nvPr/>
        </p:nvSpPr>
        <p:spPr>
          <a:xfrm>
            <a:off x="9595223" y="1213705"/>
            <a:ext cx="412376" cy="26253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3DC303F-F942-E27D-EC90-CBF6E9AC3989}"/>
              </a:ext>
            </a:extLst>
          </p:cNvPr>
          <p:cNvSpPr/>
          <p:nvPr/>
        </p:nvSpPr>
        <p:spPr>
          <a:xfrm>
            <a:off x="476030" y="5467571"/>
            <a:ext cx="412376" cy="262532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989C637-3AD6-BFFD-53EC-8C8A9D50C8C6}"/>
              </a:ext>
            </a:extLst>
          </p:cNvPr>
          <p:cNvSpPr/>
          <p:nvPr/>
        </p:nvSpPr>
        <p:spPr>
          <a:xfrm rot="16926553">
            <a:off x="9361721" y="3226215"/>
            <a:ext cx="412376" cy="262532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34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81F25-C3D2-FCB2-97CA-7580FBA13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Wizard Mode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0D76B-2041-AA14-332B-606D1A8776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Complete all six missions.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Fight and defeat the King of Payne.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Tons of lit shots during the mode.</a:t>
            </a:r>
          </a:p>
        </p:txBody>
      </p:sp>
      <p:pic>
        <p:nvPicPr>
          <p:cNvPr id="5" name="Picture 2" descr="MEDIEVAL MADNESS REMAKE: IN-DEPTH REVIEW – Welcome to Pinball News – First  &amp; Free">
            <a:extLst>
              <a:ext uri="{FF2B5EF4-FFF2-40B4-BE49-F238E27FC236}">
                <a16:creationId xmlns:a16="http://schemas.microsoft.com/office/drawing/2014/main" id="{67D38CA3-CF3A-6FA0-2CBC-59A4F4C4C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2" r="-2" b="6384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312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EEEE9-D595-42EF-A620-9BE01E18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Pinball Features </a:t>
            </a:r>
            <a:r>
              <a:rPr lang="en-US" sz="1800" dirty="0"/>
              <a:t>(not in Medieval Madness)</a:t>
            </a:r>
            <a:endParaRPr lang="en-US" dirty="0"/>
          </a:p>
        </p:txBody>
      </p:sp>
      <p:pic>
        <p:nvPicPr>
          <p:cNvPr id="8" name="Picture 2" descr="Godzilla Pinball Scoop Illumination- Interactive or GI">
            <a:extLst>
              <a:ext uri="{FF2B5EF4-FFF2-40B4-BE49-F238E27FC236}">
                <a16:creationId xmlns:a16="http://schemas.microsoft.com/office/drawing/2014/main" id="{C8C02F1F-E412-34B7-D608-78ECDFCC0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1" t="12287" r="27334" b="38432"/>
          <a:stretch/>
        </p:blipFill>
        <p:spPr bwMode="auto">
          <a:xfrm>
            <a:off x="502024" y="1538288"/>
            <a:ext cx="1640541" cy="337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B8C5B6-3790-656C-978A-060F0948F463}"/>
              </a:ext>
            </a:extLst>
          </p:cNvPr>
          <p:cNvSpPr txBox="1"/>
          <p:nvPr/>
        </p:nvSpPr>
        <p:spPr>
          <a:xfrm>
            <a:off x="502025" y="4917982"/>
            <a:ext cx="164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Ball Scoop</a:t>
            </a:r>
          </a:p>
        </p:txBody>
      </p:sp>
      <p:pic>
        <p:nvPicPr>
          <p:cNvPr id="1028" name="Picture 4" descr="Pinball Brothers present ABBA pinball machine – updated - Pinball Magazine">
            <a:extLst>
              <a:ext uri="{FF2B5EF4-FFF2-40B4-BE49-F238E27FC236}">
                <a16:creationId xmlns:a16="http://schemas.microsoft.com/office/drawing/2014/main" id="{92E58EBF-CEC1-86A0-FE7A-67E061A49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2" r="41062" b="43623"/>
          <a:stretch/>
        </p:blipFill>
        <p:spPr bwMode="auto">
          <a:xfrm>
            <a:off x="2478741" y="1538288"/>
            <a:ext cx="2160436" cy="254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7112FA-AA50-2184-9BF4-CDE92B5ACF54}"/>
              </a:ext>
            </a:extLst>
          </p:cNvPr>
          <p:cNvSpPr txBox="1"/>
          <p:nvPr/>
        </p:nvSpPr>
        <p:spPr>
          <a:xfrm>
            <a:off x="2562204" y="4084983"/>
            <a:ext cx="2238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Vertical Up Kicker</a:t>
            </a:r>
          </a:p>
        </p:txBody>
      </p:sp>
      <p:pic>
        <p:nvPicPr>
          <p:cNvPr id="1030" name="Picture 6" descr="Pinball Shooter Plunger Suzo Happ Original Chrome Ball Assembly Pinball  Machine">
            <a:extLst>
              <a:ext uri="{FF2B5EF4-FFF2-40B4-BE49-F238E27FC236}">
                <a16:creationId xmlns:a16="http://schemas.microsoft.com/office/drawing/2014/main" id="{1374FFB4-A6BC-E9D9-3658-16F37106C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2" b="17485"/>
          <a:stretch/>
        </p:blipFill>
        <p:spPr bwMode="auto">
          <a:xfrm>
            <a:off x="484328" y="5420254"/>
            <a:ext cx="1658237" cy="103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843D05-C938-6482-4433-50AA9D777E69}"/>
              </a:ext>
            </a:extLst>
          </p:cNvPr>
          <p:cNvSpPr txBox="1"/>
          <p:nvPr/>
        </p:nvSpPr>
        <p:spPr>
          <a:xfrm>
            <a:off x="2626052" y="6249372"/>
            <a:ext cx="199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Extra Buttons</a:t>
            </a:r>
          </a:p>
        </p:txBody>
      </p:sp>
      <p:pic>
        <p:nvPicPr>
          <p:cNvPr id="1032" name="Picture 8" descr="The Big Lebowski pinball revealed | Pinball Magazine">
            <a:extLst>
              <a:ext uri="{FF2B5EF4-FFF2-40B4-BE49-F238E27FC236}">
                <a16:creationId xmlns:a16="http://schemas.microsoft.com/office/drawing/2014/main" id="{7CC66CE6-8513-425C-C5CF-576F959E8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352" y="1568467"/>
            <a:ext cx="3010797" cy="225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ABF644-A4BC-216B-CDBF-C9496A31667F}"/>
              </a:ext>
            </a:extLst>
          </p:cNvPr>
          <p:cNvSpPr txBox="1"/>
          <p:nvPr/>
        </p:nvSpPr>
        <p:spPr>
          <a:xfrm>
            <a:off x="5061155" y="3837930"/>
            <a:ext cx="1945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Mini Playfield</a:t>
            </a:r>
          </a:p>
          <a:p>
            <a:pPr marL="285750" indent="-285750">
              <a:buFontTx/>
              <a:buChar char="-"/>
            </a:pPr>
            <a:r>
              <a:rPr lang="en-US" dirty="0"/>
              <a:t>Extra Flippers</a:t>
            </a:r>
          </a:p>
        </p:txBody>
      </p:sp>
      <p:pic>
        <p:nvPicPr>
          <p:cNvPr id="1034" name="Picture 10" descr="Original Slam Button - Colored Stern Action Button base | shops">
            <a:extLst>
              <a:ext uri="{FF2B5EF4-FFF2-40B4-BE49-F238E27FC236}">
                <a16:creationId xmlns:a16="http://schemas.microsoft.com/office/drawing/2014/main" id="{173785CE-D441-9E7F-9C60-4AB31EB8C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031" y="4591135"/>
            <a:ext cx="1658237" cy="165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20FB53-4C61-8298-0C00-4B14C18FF75E}"/>
              </a:ext>
            </a:extLst>
          </p:cNvPr>
          <p:cNvSpPr txBox="1"/>
          <p:nvPr/>
        </p:nvSpPr>
        <p:spPr>
          <a:xfrm>
            <a:off x="325540" y="6472219"/>
            <a:ext cx="199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Analog Plunger</a:t>
            </a:r>
          </a:p>
        </p:txBody>
      </p:sp>
      <p:pic>
        <p:nvPicPr>
          <p:cNvPr id="1036" name="Picture 12" descr="Foo Fighters and Stern Pinball Announce New Rock and Roll Pinball Machines  👽 - Stern Pinball">
            <a:extLst>
              <a:ext uri="{FF2B5EF4-FFF2-40B4-BE49-F238E27FC236}">
                <a16:creationId xmlns:a16="http://schemas.microsoft.com/office/drawing/2014/main" id="{00DF3E4F-BB28-842E-E63E-BE3F7361A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347" y="1538288"/>
            <a:ext cx="2773453" cy="185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DDE670-14A6-BFF6-C3C5-3003036AD540}"/>
              </a:ext>
            </a:extLst>
          </p:cNvPr>
          <p:cNvSpPr txBox="1"/>
          <p:nvPr/>
        </p:nvSpPr>
        <p:spPr>
          <a:xfrm>
            <a:off x="8580347" y="3424331"/>
            <a:ext cx="242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Cross Over Shots</a:t>
            </a:r>
          </a:p>
        </p:txBody>
      </p:sp>
      <p:pic>
        <p:nvPicPr>
          <p:cNvPr id="1038" name="Picture 14" descr="Drop Targets - Pinball Makers">
            <a:extLst>
              <a:ext uri="{FF2B5EF4-FFF2-40B4-BE49-F238E27FC236}">
                <a16:creationId xmlns:a16="http://schemas.microsoft.com/office/drawing/2014/main" id="{F4B7FBF9-5D86-9F3E-E06D-3D3C96BBC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559" y="4618399"/>
            <a:ext cx="2123024" cy="86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598346-9315-A49A-2724-114785024BAE}"/>
              </a:ext>
            </a:extLst>
          </p:cNvPr>
          <p:cNvSpPr txBox="1"/>
          <p:nvPr/>
        </p:nvSpPr>
        <p:spPr>
          <a:xfrm>
            <a:off x="4619559" y="5493534"/>
            <a:ext cx="199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Drop Targets</a:t>
            </a:r>
          </a:p>
        </p:txBody>
      </p:sp>
      <p:pic>
        <p:nvPicPr>
          <p:cNvPr id="1040" name="Picture 16" descr="Iron Maiden Pinball Pro Captive Ball">
            <a:extLst>
              <a:ext uri="{FF2B5EF4-FFF2-40B4-BE49-F238E27FC236}">
                <a16:creationId xmlns:a16="http://schemas.microsoft.com/office/drawing/2014/main" id="{8A5E2976-C511-FA08-E864-837F0B0DB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0" t="14180" r="20881" b="24023"/>
          <a:stretch/>
        </p:blipFill>
        <p:spPr bwMode="auto">
          <a:xfrm>
            <a:off x="7207858" y="4019963"/>
            <a:ext cx="1261418" cy="165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6DEB77-E2BF-655C-DA27-84DB9A9A107D}"/>
              </a:ext>
            </a:extLst>
          </p:cNvPr>
          <p:cNvSpPr txBox="1"/>
          <p:nvPr/>
        </p:nvSpPr>
        <p:spPr>
          <a:xfrm>
            <a:off x="6943357" y="5686932"/>
            <a:ext cx="199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Captive Balls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C93DFB-ABCA-6583-69D6-42A8DDEE59B5}"/>
              </a:ext>
            </a:extLst>
          </p:cNvPr>
          <p:cNvSpPr txBox="1"/>
          <p:nvPr/>
        </p:nvSpPr>
        <p:spPr>
          <a:xfrm>
            <a:off x="9267706" y="4192633"/>
            <a:ext cx="24222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 many more mechs, toys, devices, sculpts, ramps, jumps, lanes, targets, and gimmicks.</a:t>
            </a:r>
          </a:p>
        </p:txBody>
      </p:sp>
    </p:spTree>
    <p:extLst>
      <p:ext uri="{BB962C8B-B14F-4D97-AF65-F5344CB8AC3E}">
        <p14:creationId xmlns:p14="http://schemas.microsoft.com/office/powerpoint/2010/main" val="233533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386AB-EBE2-37D3-4C1D-7DCFDAC03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Tilt Bob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C25C4-369B-0B09-427C-A62E2F988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Limits how much you can nudge the game.</a:t>
            </a:r>
          </a:p>
          <a:p>
            <a:r>
              <a:rPr lang="en-US" sz="2000" dirty="0"/>
              <a:t>Punishes and deters you from dangerous moves.</a:t>
            </a:r>
          </a:p>
          <a:p>
            <a:r>
              <a:rPr lang="en-US" sz="2000" dirty="0"/>
              <a:t>Can be tightened or loosened to make the game stricter or more forgiving.</a:t>
            </a:r>
          </a:p>
          <a:p>
            <a:r>
              <a:rPr lang="en-US" sz="2000" dirty="0"/>
              <a:t>Gives two warnings and then issues a tilt which ends your current ball without any bonus multiplier.</a:t>
            </a:r>
          </a:p>
        </p:txBody>
      </p:sp>
      <p:pic>
        <p:nvPicPr>
          <p:cNvPr id="9218" name="Picture 2" descr="Pinball Tilt Plumb Bob Assembly Pendulum Mechanism - Arcade Express">
            <a:extLst>
              <a:ext uri="{FF2B5EF4-FFF2-40B4-BE49-F238E27FC236}">
                <a16:creationId xmlns:a16="http://schemas.microsoft.com/office/drawing/2014/main" id="{D1FB0009-24E7-81A3-C494-B88D3FBC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6" r="12315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046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A5B28-B778-E04B-1771-9D6A0E21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Evolution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30B65-494E-5C28-4BB3-555335E6D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Rise and fall of so many manufacturers</a:t>
            </a:r>
          </a:p>
        </p:txBody>
      </p:sp>
    </p:spTree>
    <p:extLst>
      <p:ext uri="{BB962C8B-B14F-4D97-AF65-F5344CB8AC3E}">
        <p14:creationId xmlns:p14="http://schemas.microsoft.com/office/powerpoint/2010/main" val="1689726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8FE68-02A7-27EF-C02D-E78D1103E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3962400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Electro-Mechanical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DA606-638B-37EF-B826-FE9CFAA4A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551176"/>
            <a:ext cx="3962400" cy="3591207"/>
          </a:xfrm>
        </p:spPr>
        <p:txBody>
          <a:bodyPr>
            <a:normAutofit/>
          </a:bodyPr>
          <a:lstStyle/>
          <a:p>
            <a:r>
              <a:rPr lang="en-US" sz="2000" dirty="0"/>
              <a:t>All physical circuits and switches.</a:t>
            </a:r>
          </a:p>
          <a:p>
            <a:r>
              <a:rPr lang="en-US" sz="2000" dirty="0"/>
              <a:t>Score reals.</a:t>
            </a:r>
          </a:p>
          <a:p>
            <a:r>
              <a:rPr lang="en-US" sz="2000" dirty="0"/>
              <a:t>Bells and thumpers.</a:t>
            </a:r>
          </a:p>
          <a:p>
            <a:r>
              <a:rPr lang="en-US" sz="2000" dirty="0"/>
              <a:t>No semiconductors (or maybe a very small few).</a:t>
            </a:r>
          </a:p>
          <a:p>
            <a:r>
              <a:rPr lang="en-US" sz="2000" dirty="0"/>
              <a:t>Simple rules due to limits of circuit logic.</a:t>
            </a:r>
          </a:p>
        </p:txBody>
      </p:sp>
      <p:pic>
        <p:nvPicPr>
          <p:cNvPr id="3080" name="Picture 8" descr="The inside of an old pinball machine : r/EngineeringPorn">
            <a:extLst>
              <a:ext uri="{FF2B5EF4-FFF2-40B4-BE49-F238E27FC236}">
                <a16:creationId xmlns:a16="http://schemas.microsoft.com/office/drawing/2014/main" id="{0BC6EC21-0D90-6C01-BFB0-B363A113B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6765" y="581424"/>
            <a:ext cx="3238349" cy="575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nballPrice.com - Gottlieb Joker Poker pinball machine">
            <a:extLst>
              <a:ext uri="{FF2B5EF4-FFF2-40B4-BE49-F238E27FC236}">
                <a16:creationId xmlns:a16="http://schemas.microsoft.com/office/drawing/2014/main" id="{2D391F03-4005-2A9F-1D03-57150B25A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5277" y="465947"/>
            <a:ext cx="2378539" cy="237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Joker Poker — San Antonio Coffee Roasters: What's Brewing">
            <a:extLst>
              <a:ext uri="{FF2B5EF4-FFF2-40B4-BE49-F238E27FC236}">
                <a16:creationId xmlns:a16="http://schemas.microsoft.com/office/drawing/2014/main" id="{A1ABA83A-113F-2CDA-2055-3ED0EA37E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5277" y="3087010"/>
            <a:ext cx="2494722" cy="332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148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D7D69-5AB7-5917-CD9E-A3C5169FA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9058195" cy="1048901"/>
          </a:xfrm>
        </p:spPr>
        <p:txBody>
          <a:bodyPr anchor="t">
            <a:normAutofit/>
          </a:bodyPr>
          <a:lstStyle/>
          <a:p>
            <a:r>
              <a:rPr lang="en-US" sz="3200"/>
              <a:t>Solid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CE685-ABE9-C5F7-FEC6-1DCD5A7DB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0387" y="2321168"/>
            <a:ext cx="3408983" cy="3821215"/>
          </a:xfrm>
        </p:spPr>
        <p:txBody>
          <a:bodyPr>
            <a:normAutofit/>
          </a:bodyPr>
          <a:lstStyle/>
          <a:p>
            <a:r>
              <a:rPr lang="en-US" sz="2000" dirty="0"/>
              <a:t>Semiconductors, software, and digital number displays.</a:t>
            </a:r>
          </a:p>
          <a:p>
            <a:r>
              <a:rPr lang="en-US" sz="2000" dirty="0"/>
              <a:t>Increasing complexity of rules.</a:t>
            </a:r>
          </a:p>
          <a:p>
            <a:r>
              <a:rPr lang="en-US" sz="2000" dirty="0"/>
              <a:t>Increased targets and mechs in games.</a:t>
            </a:r>
          </a:p>
          <a:p>
            <a:r>
              <a:rPr lang="en-US" sz="2000" dirty="0"/>
              <a:t>Eventually added speakers for music, sound effects, and voices.</a:t>
            </a:r>
          </a:p>
        </p:txBody>
      </p:sp>
      <p:pic>
        <p:nvPicPr>
          <p:cNvPr id="5124" name="Picture 4" descr="Bally Freedom solidstate pinball, repair #12 | Michigan Pinball - We Buy  Pinball Games">
            <a:extLst>
              <a:ext uri="{FF2B5EF4-FFF2-40B4-BE49-F238E27FC236}">
                <a16:creationId xmlns:a16="http://schemas.microsoft.com/office/drawing/2014/main" id="{A55867A5-F969-579F-BE75-47CCFE7D2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5" r="14016" b="-1"/>
          <a:stretch/>
        </p:blipFill>
        <p:spPr bwMode="auto">
          <a:xfrm>
            <a:off x="862067" y="2400904"/>
            <a:ext cx="3221983" cy="35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Jeff's Pinball Pages">
            <a:extLst>
              <a:ext uri="{FF2B5EF4-FFF2-40B4-BE49-F238E27FC236}">
                <a16:creationId xmlns:a16="http://schemas.microsoft.com/office/drawing/2014/main" id="{7ABD4883-12E2-929F-2944-3250283BC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5925"/>
          <a:stretch/>
        </p:blipFill>
        <p:spPr bwMode="auto">
          <a:xfrm>
            <a:off x="4151167" y="2400903"/>
            <a:ext cx="3134800" cy="35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685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5D0C2-1BE0-C4D0-5C15-72D51D450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9058195" cy="1048901"/>
          </a:xfrm>
        </p:spPr>
        <p:txBody>
          <a:bodyPr anchor="t">
            <a:normAutofit/>
          </a:bodyPr>
          <a:lstStyle/>
          <a:p>
            <a:r>
              <a:rPr lang="en-US" sz="3200"/>
              <a:t>Dot Matrix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1A8F5-2E04-58CC-74E9-E799BEE01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0387" y="2321168"/>
            <a:ext cx="3408983" cy="3821215"/>
          </a:xfrm>
        </p:spPr>
        <p:txBody>
          <a:bodyPr>
            <a:normAutofit/>
          </a:bodyPr>
          <a:lstStyle/>
          <a:p>
            <a:r>
              <a:rPr lang="en-US" sz="2000" dirty="0"/>
              <a:t>Technically still a solid-state pinball.</a:t>
            </a:r>
          </a:p>
          <a:p>
            <a:r>
              <a:rPr lang="en-US" sz="2000" dirty="0"/>
              <a:t>Major advances in software and game complexity.</a:t>
            </a:r>
          </a:p>
          <a:p>
            <a:endParaRPr lang="en-US" sz="2000" dirty="0"/>
          </a:p>
          <a:p>
            <a:r>
              <a:rPr lang="en-US" sz="2000" dirty="0"/>
              <a:t>Deaths of major manufacturers: Williams, Bally, and Gottlieb.</a:t>
            </a:r>
          </a:p>
        </p:txBody>
      </p:sp>
      <p:pic>
        <p:nvPicPr>
          <p:cNvPr id="4100" name="Picture 4" descr="Creature from the Black Lagoon (Bally, 1992) Flipper Pinball">
            <a:extLst>
              <a:ext uri="{FF2B5EF4-FFF2-40B4-BE49-F238E27FC236}">
                <a16:creationId xmlns:a16="http://schemas.microsoft.com/office/drawing/2014/main" id="{13D5AAA2-7FD3-4328-4127-0248421A4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3" r="30508" b="3"/>
          <a:stretch/>
        </p:blipFill>
        <p:spPr bwMode="auto">
          <a:xfrm>
            <a:off x="862067" y="2400904"/>
            <a:ext cx="3221983" cy="35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y WH2O has white mountains : r/pinball">
            <a:extLst>
              <a:ext uri="{FF2B5EF4-FFF2-40B4-BE49-F238E27FC236}">
                <a16:creationId xmlns:a16="http://schemas.microsoft.com/office/drawing/2014/main" id="{E8BE8B72-AFC7-2174-5238-8AD8A8676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7" r="-3" b="-3"/>
          <a:stretch/>
        </p:blipFill>
        <p:spPr bwMode="auto">
          <a:xfrm>
            <a:off x="4151167" y="2400903"/>
            <a:ext cx="3134800" cy="35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36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7047-9FB1-1DFB-9305-B36258FD4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Do you want a hobby that…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54EF-1BC9-A992-CE1C-C8A7CA0A1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4160725" cy="3598989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1900" dirty="0"/>
              <a:t>… has fun games and interesting themes?</a:t>
            </a:r>
          </a:p>
          <a:p>
            <a:r>
              <a:rPr lang="en-US" sz="1900" dirty="0"/>
              <a:t>… has years of history and evolution?</a:t>
            </a:r>
          </a:p>
          <a:p>
            <a:r>
              <a:rPr lang="en-US" sz="1900" dirty="0"/>
              <a:t>… will ‘nickel’ and ‘dime’ you to death (or more accurately ‘quarter’ and ‘token equivalent of quarter’ you to death)?</a:t>
            </a:r>
          </a:p>
          <a:p>
            <a:r>
              <a:rPr lang="en-US" sz="1900" dirty="0"/>
              <a:t>… gets cheaper as you improve (</a:t>
            </a:r>
            <a:r>
              <a:rPr lang="en-US" sz="1900" dirty="0" err="1"/>
              <a:t>kinda</a:t>
            </a:r>
            <a:r>
              <a:rPr lang="en-US" sz="1900" dirty="0"/>
              <a:t>)?</a:t>
            </a:r>
          </a:p>
          <a:p>
            <a:r>
              <a:rPr lang="en-US" sz="1900" dirty="0"/>
              <a:t>… has a device which is totally easy to bring up and down stairs?</a:t>
            </a:r>
          </a:p>
          <a:p>
            <a:r>
              <a:rPr lang="en-US" sz="1900" dirty="0"/>
              <a:t>… will help you meet new people?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6FAD468-B999-A7D8-A305-C338BF763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" r="4" b="4"/>
          <a:stretch/>
        </p:blipFill>
        <p:spPr bwMode="auto">
          <a:xfrm>
            <a:off x="5418759" y="2559047"/>
            <a:ext cx="2741805" cy="363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inball Machine Movers : r/pinball">
            <a:extLst>
              <a:ext uri="{FF2B5EF4-FFF2-40B4-BE49-F238E27FC236}">
                <a16:creationId xmlns:a16="http://schemas.microsoft.com/office/drawing/2014/main" id="{8DFE355E-9B5E-F514-CC28-24AA7073B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507"/>
          <a:stretch/>
        </p:blipFill>
        <p:spPr bwMode="auto">
          <a:xfrm>
            <a:off x="8412616" y="2559047"/>
            <a:ext cx="2743620" cy="363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326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138E-81E6-C0ED-3763-DBFF7187C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609600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621F-A345-34EA-0B4C-20FEEA701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966" y="2147357"/>
            <a:ext cx="3810000" cy="41010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Modern games with advanced software and deep rulesets.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Video playing constantly throughout the game.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Cut back on physical devices for sounds.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146" name="Picture 2" descr="Godzilla Premium Pinball Machine by Stern - Pinball Machine Center">
            <a:extLst>
              <a:ext uri="{FF2B5EF4-FFF2-40B4-BE49-F238E27FC236}">
                <a16:creationId xmlns:a16="http://schemas.microsoft.com/office/drawing/2014/main" id="{1972EF5C-F516-4E16-C201-1F00A6843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4" r="14075"/>
          <a:stretch/>
        </p:blipFill>
        <p:spPr bwMode="auto">
          <a:xfrm>
            <a:off x="3" y="1"/>
            <a:ext cx="3695699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izard of Oz pinball machine | Nickel City San Diego | Flickr">
            <a:extLst>
              <a:ext uri="{FF2B5EF4-FFF2-40B4-BE49-F238E27FC236}">
                <a16:creationId xmlns:a16="http://schemas.microsoft.com/office/drawing/2014/main" id="{BB784E9B-F849-B859-6C72-260DA4A4F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5" r="13671"/>
          <a:stretch/>
        </p:blipFill>
        <p:spPr bwMode="auto">
          <a:xfrm>
            <a:off x="8580467" y="10"/>
            <a:ext cx="3611533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425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62C8-6F79-8EEC-C720-7A345111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2C9A7-9F50-C9BA-98A3-980FBAECF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knowledge for causal playing.</a:t>
            </a:r>
          </a:p>
        </p:txBody>
      </p:sp>
    </p:spTree>
    <p:extLst>
      <p:ext uri="{BB962C8B-B14F-4D97-AF65-F5344CB8AC3E}">
        <p14:creationId xmlns:p14="http://schemas.microsoft.com/office/powerpoint/2010/main" val="1982311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6B3DB-2DDB-3CDC-0037-E849A5A58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Cradle the Ball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1DB52-9C8B-3859-B826-6911E4BA7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en-US" sz="2000" dirty="0"/>
              <a:t>Hold flipper up so that the ball rests on the joint.</a:t>
            </a:r>
          </a:p>
          <a:p>
            <a:r>
              <a:rPr lang="en-US" sz="2000" dirty="0"/>
              <a:t>Take a break, drink something, calm down after action, reassess the situation.</a:t>
            </a:r>
          </a:p>
          <a:p>
            <a:r>
              <a:rPr lang="en-US" sz="2000" dirty="0"/>
              <a:t>Newer games will display quick info that you can scroll through using the non-cradling flipper.</a:t>
            </a:r>
          </a:p>
        </p:txBody>
      </p:sp>
      <p:pic>
        <p:nvPicPr>
          <p:cNvPr id="7170" name="Picture 2" descr="Pinball Flipper Skills - Cradle Separation">
            <a:extLst>
              <a:ext uri="{FF2B5EF4-FFF2-40B4-BE49-F238E27FC236}">
                <a16:creationId xmlns:a16="http://schemas.microsoft.com/office/drawing/2014/main" id="{EE162DAD-98F4-7DC3-CCC6-26A2A3EEC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r="29060"/>
          <a:stretch/>
        </p:blipFill>
        <p:spPr bwMode="auto">
          <a:xfrm>
            <a:off x="5650992" y="10"/>
            <a:ext cx="654100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615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BA117-1DAA-703E-4699-19D939E2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Backhand 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7A6B0-840F-72C4-D788-2134C0088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US" sz="2000" dirty="0"/>
              <a:t>Keep ball on same side of field as the flipper.</a:t>
            </a:r>
          </a:p>
          <a:p>
            <a:r>
              <a:rPr lang="en-US" sz="2000" dirty="0"/>
              <a:t>Shoot earlier on the flipper so ball goes upward more than sideways.</a:t>
            </a:r>
          </a:p>
          <a:p>
            <a:r>
              <a:rPr lang="en-US" sz="2000" dirty="0"/>
              <a:t>Tends to be safer since the ball goes slower.</a:t>
            </a:r>
          </a:p>
        </p:txBody>
      </p:sp>
      <p:pic>
        <p:nvPicPr>
          <p:cNvPr id="8196" name="Picture 4" descr="Eight Ball Deluxe | Playfield for the Eight Ball Deluxe pinb… | Flickr">
            <a:extLst>
              <a:ext uri="{FF2B5EF4-FFF2-40B4-BE49-F238E27FC236}">
                <a16:creationId xmlns:a16="http://schemas.microsoft.com/office/drawing/2014/main" id="{4B337B13-DB91-71D1-3C12-C3F945881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6590AA1D-1387-C93A-86C5-16CEB8808366}"/>
              </a:ext>
            </a:extLst>
          </p:cNvPr>
          <p:cNvSpPr/>
          <p:nvPr/>
        </p:nvSpPr>
        <p:spPr>
          <a:xfrm rot="10800000">
            <a:off x="8946775" y="1968311"/>
            <a:ext cx="356640" cy="3525494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BBDD83E-1BEA-773E-CB45-9D68D1D6AEA8}"/>
              </a:ext>
            </a:extLst>
          </p:cNvPr>
          <p:cNvSpPr/>
          <p:nvPr/>
        </p:nvSpPr>
        <p:spPr>
          <a:xfrm rot="10543255">
            <a:off x="8637425" y="1976703"/>
            <a:ext cx="356640" cy="3525494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5929D37E-84A4-DA59-4E8A-B7F0FAED7810}"/>
              </a:ext>
            </a:extLst>
          </p:cNvPr>
          <p:cNvSpPr/>
          <p:nvPr/>
        </p:nvSpPr>
        <p:spPr>
          <a:xfrm rot="10800000">
            <a:off x="10389543" y="1968311"/>
            <a:ext cx="356640" cy="3525494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4681E13-E5FA-1A7A-4196-980CA4E0C18C}"/>
              </a:ext>
            </a:extLst>
          </p:cNvPr>
          <p:cNvSpPr/>
          <p:nvPr/>
        </p:nvSpPr>
        <p:spPr>
          <a:xfrm rot="11146317">
            <a:off x="10744237" y="1977307"/>
            <a:ext cx="356640" cy="3525494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28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5D33-781C-8868-9B8E-F6B74FF2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Slap Save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BB825-6A94-7F83-8DE1-C19E75857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US" sz="2000" dirty="0"/>
              <a:t>Technique for when a ball appears to be going straight down the middle.</a:t>
            </a:r>
          </a:p>
          <a:p>
            <a:r>
              <a:rPr lang="en-US" sz="2000" dirty="0"/>
              <a:t>Slap one side and flipper button hard.</a:t>
            </a:r>
          </a:p>
          <a:p>
            <a:pPr lvl="1"/>
            <a:r>
              <a:rPr lang="en-US" sz="2000" dirty="0"/>
              <a:t>Extends the reach of the flipper by moving the playfield underneath the ball.</a:t>
            </a:r>
          </a:p>
          <a:p>
            <a:r>
              <a:rPr lang="en-US" sz="2000" dirty="0"/>
              <a:t>Immediately follow it with a slap to the other side and flipper button.</a:t>
            </a:r>
          </a:p>
          <a:p>
            <a:pPr lvl="1"/>
            <a:r>
              <a:rPr lang="en-US" sz="2000" dirty="0"/>
              <a:t>Attempts to balance out impact to the tilt bob.</a:t>
            </a:r>
          </a:p>
          <a:p>
            <a:pPr lvl="1"/>
            <a:r>
              <a:rPr lang="en-US" sz="2000" dirty="0"/>
              <a:t>Launches the ball upward and away from the drain if the first flip didn’t send it away.</a:t>
            </a:r>
          </a:p>
        </p:txBody>
      </p:sp>
      <p:pic>
        <p:nvPicPr>
          <p:cNvPr id="5" name="Picture 4" descr="A close up of a pinball machine&#10;&#10;Description automatically generated">
            <a:extLst>
              <a:ext uri="{FF2B5EF4-FFF2-40B4-BE49-F238E27FC236}">
                <a16:creationId xmlns:a16="http://schemas.microsoft.com/office/drawing/2014/main" id="{1ECC4C7F-B719-CDF0-251D-16EBB251FB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83" r="13566" b="3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15560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2393-D2C7-2A7F-CE15-C4F47E6B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CF664-1E97-251C-937D-A4A89ACCD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Woah, these will definitely be super difficult!!!</a:t>
            </a:r>
          </a:p>
        </p:txBody>
      </p:sp>
    </p:spTree>
    <p:extLst>
      <p:ext uri="{BB962C8B-B14F-4D97-AF65-F5344CB8AC3E}">
        <p14:creationId xmlns:p14="http://schemas.microsoft.com/office/powerpoint/2010/main" val="1219747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2B3A-7591-58BA-4E5D-528602E3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3200"/>
              <a:t>Dead Bounce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8251-B6D9-63F1-969A-77528CE87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r>
              <a:rPr lang="en-US" sz="2000" dirty="0"/>
              <a:t>Let the ball hit the flipper without flipping so that it bounces to the other flipper.</a:t>
            </a:r>
          </a:p>
          <a:p>
            <a:r>
              <a:rPr lang="en-US" sz="2000" dirty="0"/>
              <a:t>Make sure the trajectory is safe to perform this.</a:t>
            </a:r>
          </a:p>
          <a:p>
            <a:pPr lvl="1"/>
            <a:r>
              <a:rPr lang="en-US" sz="2000" dirty="0"/>
              <a:t>Too steep with the flipper angle might drain.</a:t>
            </a:r>
          </a:p>
          <a:p>
            <a:pPr lvl="1"/>
            <a:r>
              <a:rPr lang="en-US" sz="2000" dirty="0"/>
              <a:t>Hitting the metal of the in-lane will launch the ball out of control.</a:t>
            </a:r>
          </a:p>
          <a:p>
            <a:r>
              <a:rPr lang="en-US" sz="2000" dirty="0"/>
              <a:t>Can usually catch the ball on the other side for a cradle.</a:t>
            </a:r>
          </a:p>
        </p:txBody>
      </p:sp>
      <p:pic>
        <p:nvPicPr>
          <p:cNvPr id="10242" name="Picture 2" descr="Pinball Skills - Dead Bounce - YouTube">
            <a:extLst>
              <a:ext uri="{FF2B5EF4-FFF2-40B4-BE49-F238E27FC236}">
                <a16:creationId xmlns:a16="http://schemas.microsoft.com/office/drawing/2014/main" id="{C6998419-9DFB-ECCC-8738-6032B2F74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3924" y="956711"/>
            <a:ext cx="6110306" cy="458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72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E8DCF-6C93-6D6E-AE61-95867B181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45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Read the Instructions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6E23B9-2216-4A61-E183-24D0DF647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dirty="0"/>
              <a:t>There is usually a cut-out in the bottom left with the abridged instructions.</a:t>
            </a:r>
          </a:p>
        </p:txBody>
      </p:sp>
      <p:pic>
        <p:nvPicPr>
          <p:cNvPr id="5" name="Picture 8" descr="Godzilla Premium Edition Pinball - P4P-CoinOp">
            <a:extLst>
              <a:ext uri="{FF2B5EF4-FFF2-40B4-BE49-F238E27FC236}">
                <a16:creationId xmlns:a16="http://schemas.microsoft.com/office/drawing/2014/main" id="{50490892-71AE-3BEE-EED9-C25119D55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50"/>
          <a:stretch/>
        </p:blipFill>
        <p:spPr bwMode="auto">
          <a:xfrm>
            <a:off x="7684008" y="1"/>
            <a:ext cx="4507992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hite Water WW Pinball Machine Glowing Instruction Card Kit EL Panel">
            <a:extLst>
              <a:ext uri="{FF2B5EF4-FFF2-40B4-BE49-F238E27FC236}">
                <a16:creationId xmlns:a16="http://schemas.microsoft.com/office/drawing/2014/main" id="{EF2950D4-8CB7-22C5-51EE-2C70FFA3E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54" b="14685"/>
          <a:stretch/>
        </p:blipFill>
        <p:spPr bwMode="auto">
          <a:xfrm>
            <a:off x="7684008" y="2308860"/>
            <a:ext cx="4507992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artes d'instructions personnalisées flipper medieval Madness Remake tablier">
            <a:extLst>
              <a:ext uri="{FF2B5EF4-FFF2-40B4-BE49-F238E27FC236}">
                <a16:creationId xmlns:a16="http://schemas.microsoft.com/office/drawing/2014/main" id="{F7541901-75BB-939F-C96F-33FE68439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9" b="20341"/>
          <a:stretch/>
        </p:blipFill>
        <p:spPr bwMode="auto">
          <a:xfrm>
            <a:off x="7684008" y="4617720"/>
            <a:ext cx="4507992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417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218C3-7645-50E7-E98B-A99CFD48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Involved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08EF0-770C-70FF-B0B2-F908AE535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finding an arcade to joining tournaments</a:t>
            </a:r>
          </a:p>
        </p:txBody>
      </p:sp>
    </p:spTree>
    <p:extLst>
      <p:ext uri="{BB962C8B-B14F-4D97-AF65-F5344CB8AC3E}">
        <p14:creationId xmlns:p14="http://schemas.microsoft.com/office/powerpoint/2010/main" val="1109271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ACD042-F206-EE7A-9587-641EA8031F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19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14996E-C3F1-21CB-855E-3AD1C9587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919" y="355888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Finding a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51E9E-16CE-C902-84F4-22A9881D5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8919" y="2424964"/>
            <a:ext cx="3822189" cy="374276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Check out the Pinball Map.</a:t>
            </a:r>
          </a:p>
          <a:p>
            <a:pPr lvl="1"/>
            <a:r>
              <a:rPr lang="en-US" sz="2000" dirty="0"/>
              <a:t>An open-source app and website documenting pinball locations.</a:t>
            </a:r>
          </a:p>
          <a:p>
            <a:pPr lvl="1"/>
            <a:r>
              <a:rPr lang="en-US" sz="2000" dirty="0"/>
              <a:t>Check the comments to see if the pins are well maintained.</a:t>
            </a:r>
          </a:p>
          <a:p>
            <a:r>
              <a:rPr lang="en-US" sz="2000" dirty="0"/>
              <a:t>Try to find a free-play location if you can.</a:t>
            </a:r>
          </a:p>
          <a:p>
            <a:pPr lvl="1"/>
            <a:r>
              <a:rPr lang="en-US" sz="2000" dirty="0"/>
              <a:t>One price to enter rather than pay per game.</a:t>
            </a:r>
          </a:p>
          <a:p>
            <a:pPr lvl="1"/>
            <a:r>
              <a:rPr lang="en-US" sz="2000" dirty="0"/>
              <a:t>As you improve, pay per game can become more cost efficient.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6285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Slide Background">
            <a:extLst>
              <a:ext uri="{FF2B5EF4-FFF2-40B4-BE49-F238E27FC236}">
                <a16:creationId xmlns:a16="http://schemas.microsoft.com/office/drawing/2014/main" id="{1575FCDF-9379-4936-90E8-B54AEF483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5C88C0A4-98F7-318B-4605-6A1315589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711607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B3BF3F-E50A-C1CB-D804-0DD648E93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15532"/>
            <a:ext cx="10382506" cy="1088266"/>
          </a:xfrm>
        </p:spPr>
        <p:txBody>
          <a:bodyPr>
            <a:normAutofit/>
          </a:bodyPr>
          <a:lstStyle/>
          <a:p>
            <a:r>
              <a:rPr lang="en-US" sz="4000"/>
              <a:t>Three Step Pinball Tutorial</a:t>
            </a:r>
          </a:p>
        </p:txBody>
      </p:sp>
      <p:pic>
        <p:nvPicPr>
          <p:cNvPr id="1026" name="Picture 2" descr="ABE_FLIPS Rush Pinball Shooter Lane Fix">
            <a:extLst>
              <a:ext uri="{FF2B5EF4-FFF2-40B4-BE49-F238E27FC236}">
                <a16:creationId xmlns:a16="http://schemas.microsoft.com/office/drawing/2014/main" id="{4E146401-079D-14EB-C823-AE2433175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190"/>
          <a:stretch/>
        </p:blipFill>
        <p:spPr bwMode="auto">
          <a:xfrm>
            <a:off x="-3" y="1711609"/>
            <a:ext cx="4128118" cy="514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9857">
            <a:extLst>
              <a:ext uri="{FF2B5EF4-FFF2-40B4-BE49-F238E27FC236}">
                <a16:creationId xmlns:a16="http://schemas.microsoft.com/office/drawing/2014/main" id="{D1C66AFA-EE68-FD8B-092B-8B95784BB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8" r="816" b="5"/>
          <a:stretch/>
        </p:blipFill>
        <p:spPr bwMode="auto">
          <a:xfrm>
            <a:off x="4128117" y="1711609"/>
            <a:ext cx="3446387" cy="256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9859">
            <a:extLst>
              <a:ext uri="{FF2B5EF4-FFF2-40B4-BE49-F238E27FC236}">
                <a16:creationId xmlns:a16="http://schemas.microsoft.com/office/drawing/2014/main" id="{BB23B4AB-D64A-A539-272E-936582F79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0" r="3524" b="-4"/>
          <a:stretch/>
        </p:blipFill>
        <p:spPr bwMode="auto">
          <a:xfrm>
            <a:off x="4128116" y="4277083"/>
            <a:ext cx="3446387" cy="258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FA919-0D68-BA12-24B4-819DB3B1D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2660" y="2265908"/>
            <a:ext cx="3340555" cy="4037792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Start a ball using either a physical plunger or a launch button.</a:t>
            </a:r>
          </a:p>
          <a:p>
            <a:r>
              <a:rPr lang="en-US" sz="2000" dirty="0"/>
              <a:t>Use left cabinet button to flip the left flipper and right cabinet button to flip the right flipper.</a:t>
            </a:r>
          </a:p>
          <a:p>
            <a:r>
              <a:rPr lang="en-US" sz="2000" dirty="0"/>
              <a:t>Shoot the blinking lights and try not to drain.</a:t>
            </a:r>
          </a:p>
        </p:txBody>
      </p:sp>
    </p:spTree>
    <p:extLst>
      <p:ext uri="{BB962C8B-B14F-4D97-AF65-F5344CB8AC3E}">
        <p14:creationId xmlns:p14="http://schemas.microsoft.com/office/powerpoint/2010/main" val="1422551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2BE2721-8034-97F8-2A2C-0168F6B21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9"/>
          <a:stretch/>
        </p:blipFill>
        <p:spPr bwMode="auto">
          <a:xfrm>
            <a:off x="-1" y="-2"/>
            <a:ext cx="5410198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B9099-E9A9-ABCD-508B-4BB5E8AA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Finding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4FFAB-D8C9-8C72-898F-0DC0E1B35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Leagues host recurring tournaments.</a:t>
            </a:r>
          </a:p>
          <a:p>
            <a:r>
              <a:rPr lang="en-US" sz="2000" dirty="0"/>
              <a:t>Locations might have one off or recurring tournaments.</a:t>
            </a:r>
          </a:p>
          <a:p>
            <a:r>
              <a:rPr lang="en-US" sz="2000" dirty="0"/>
              <a:t>Not all tournaments are serious (see photo for proof).</a:t>
            </a:r>
          </a:p>
          <a:p>
            <a:r>
              <a:rPr lang="en-US" sz="2000" dirty="0"/>
              <a:t>Most events will have a wide range of skill levels attending.</a:t>
            </a:r>
          </a:p>
          <a:p>
            <a:r>
              <a:rPr lang="en-US" sz="2000" dirty="0"/>
              <a:t>Find events on Match Play or the IFPA website.</a:t>
            </a:r>
          </a:p>
        </p:txBody>
      </p:sp>
    </p:spTree>
    <p:extLst>
      <p:ext uri="{BB962C8B-B14F-4D97-AF65-F5344CB8AC3E}">
        <p14:creationId xmlns:p14="http://schemas.microsoft.com/office/powerpoint/2010/main" val="3277043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03B4-B910-103A-B2DB-86769417F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93567-4222-05D4-7236-74E27F0EF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Maps</a:t>
            </a:r>
          </a:p>
          <a:p>
            <a:r>
              <a:rPr lang="en-US" dirty="0"/>
              <a:t>Pinball Map – </a:t>
            </a:r>
            <a:r>
              <a:rPr lang="en-US" dirty="0">
                <a:hlinkClick r:id="rId2"/>
              </a:rPr>
              <a:t>pinballmap.com/map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Tournaments</a:t>
            </a:r>
          </a:p>
          <a:p>
            <a:r>
              <a:rPr lang="en-US" dirty="0"/>
              <a:t>Match Play – </a:t>
            </a:r>
            <a:r>
              <a:rPr lang="en-US" dirty="0" err="1">
                <a:hlinkClick r:id="rId3"/>
              </a:rPr>
              <a:t>app.matchplay.events</a:t>
            </a:r>
            <a:r>
              <a:rPr lang="en-US" dirty="0">
                <a:hlinkClick r:id="rId3"/>
              </a:rPr>
              <a:t>/events</a:t>
            </a:r>
            <a:r>
              <a:rPr lang="en-US" dirty="0"/>
              <a:t> </a:t>
            </a:r>
          </a:p>
          <a:p>
            <a:r>
              <a:rPr lang="en-US" dirty="0"/>
              <a:t>International Flipper Pinball Association – </a:t>
            </a:r>
            <a:r>
              <a:rPr lang="en-US" dirty="0">
                <a:hlinkClick r:id="rId4"/>
              </a:rPr>
              <a:t>https://www.ifpapinball.com/calendar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Leagues</a:t>
            </a:r>
          </a:p>
          <a:p>
            <a:r>
              <a:rPr lang="en-US" dirty="0"/>
              <a:t>New England Pinball League – </a:t>
            </a:r>
            <a:r>
              <a:rPr lang="en-US" dirty="0">
                <a:hlinkClick r:id="rId5"/>
              </a:rPr>
              <a:t>nepl.org</a:t>
            </a:r>
            <a:endParaRPr lang="en-US" dirty="0"/>
          </a:p>
          <a:p>
            <a:r>
              <a:rPr lang="en-US" dirty="0"/>
              <a:t>Seattle Pinball League – </a:t>
            </a:r>
            <a:r>
              <a:rPr lang="en-US" dirty="0">
                <a:hlinkClick r:id="rId6"/>
              </a:rPr>
              <a:t>splpinball.com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Videos</a:t>
            </a:r>
          </a:p>
          <a:p>
            <a:r>
              <a:rPr lang="en-US" dirty="0"/>
              <a:t>Abe Flips – </a:t>
            </a:r>
            <a:r>
              <a:rPr lang="en-US" dirty="0">
                <a:hlinkClick r:id="rId7"/>
              </a:rPr>
              <a:t>Pinball Skill Videos</a:t>
            </a:r>
            <a:endParaRPr lang="en-US" dirty="0"/>
          </a:p>
          <a:p>
            <a:r>
              <a:rPr lang="en-US" dirty="0" err="1"/>
              <a:t>PAPApinball</a:t>
            </a:r>
            <a:r>
              <a:rPr lang="en-US" dirty="0"/>
              <a:t> – </a:t>
            </a:r>
            <a:r>
              <a:rPr lang="en-US" dirty="0">
                <a:hlinkClick r:id="rId8"/>
              </a:rPr>
              <a:t>www.youtube.com/@PAPApinball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532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9A42C7B2-7BD6-433A-95AB-5AA4F44B5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9841">
            <a:extLst>
              <a:ext uri="{FF2B5EF4-FFF2-40B4-BE49-F238E27FC236}">
                <a16:creationId xmlns:a16="http://schemas.microsoft.com/office/drawing/2014/main" id="{88A6B465-C32B-29B9-0C78-B66EE971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r="15071" b="-1"/>
          <a:stretch/>
        </p:blipFill>
        <p:spPr bwMode="auto">
          <a:xfrm>
            <a:off x="-6" y="10"/>
            <a:ext cx="764274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Rectangle 206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986129"/>
            <a:ext cx="6288261" cy="2253231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77B01-A736-870C-B7E7-3E6AA0C46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52624"/>
            <a:ext cx="2112264" cy="1920240"/>
          </a:xfrm>
        </p:spPr>
        <p:txBody>
          <a:bodyPr>
            <a:normAutofit/>
          </a:bodyPr>
          <a:lstStyle/>
          <a:p>
            <a:r>
              <a:rPr lang="en-US" sz="2400" dirty="0"/>
              <a:t>My Favorite Pin</a:t>
            </a:r>
            <a:br>
              <a:rPr lang="en-US" sz="2400" dirty="0"/>
            </a:br>
            <a:r>
              <a:rPr lang="en-US" sz="4800" dirty="0"/>
              <a:t>Rush</a:t>
            </a:r>
            <a:endParaRPr lang="en-US" sz="2400" dirty="0"/>
          </a:p>
        </p:txBody>
      </p:sp>
      <p:pic>
        <p:nvPicPr>
          <p:cNvPr id="2056" name="Picture 8" descr="9839">
            <a:extLst>
              <a:ext uri="{FF2B5EF4-FFF2-40B4-BE49-F238E27FC236}">
                <a16:creationId xmlns:a16="http://schemas.microsoft.com/office/drawing/2014/main" id="{E63F783E-2C2D-ADCB-A1DF-B31C3EDA0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45" b="95039" l="9792" r="89754">
                        <a14:foregroundMark x1="48898" y1="8633" x2="61089" y2="8750"/>
                        <a14:foregroundMark x1="73671" y1="6523" x2="79507" y2="7305"/>
                        <a14:foregroundMark x1="9857" y1="54766" x2="10311" y2="59727"/>
                        <a14:foregroundMark x1="48508" y1="91250" x2="48508" y2="93086"/>
                        <a14:foregroundMark x1="89494" y1="70977" x2="89494" y2="72539"/>
                        <a14:foregroundMark x1="89689" y1="79492" x2="89689" y2="79492"/>
                        <a14:foregroundMark x1="48703" y1="95039" x2="48703" y2="950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371" r="1" b="31635"/>
          <a:stretch/>
        </p:blipFill>
        <p:spPr bwMode="auto">
          <a:xfrm>
            <a:off x="7809454" y="1"/>
            <a:ext cx="4382546" cy="334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5" name="Rectangle 206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535" y="47845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7" name="Rectangle 206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94346" y="5103601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0D443-9236-0613-668A-B74DC86F2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2" y="4151376"/>
            <a:ext cx="3319272" cy="1920240"/>
          </a:xfrm>
        </p:spPr>
        <p:txBody>
          <a:bodyPr anchor="ctr">
            <a:normAutofit/>
          </a:bodyPr>
          <a:lstStyle/>
          <a:p>
            <a:r>
              <a:rPr lang="en-US" sz="1700" dirty="0"/>
              <a:t>A favorite band of mine since I was young.</a:t>
            </a:r>
          </a:p>
          <a:p>
            <a:r>
              <a:rPr lang="en-US" sz="1700" dirty="0"/>
              <a:t>Fun with deep rules and incredible theme integration.</a:t>
            </a:r>
          </a:p>
          <a:p>
            <a:r>
              <a:rPr lang="en-US" sz="1700" dirty="0"/>
              <a:t>A band pin with callouts from the actual band members.</a:t>
            </a:r>
          </a:p>
        </p:txBody>
      </p:sp>
      <p:pic>
        <p:nvPicPr>
          <p:cNvPr id="2052" name="Picture 4" descr="9856">
            <a:extLst>
              <a:ext uri="{FF2B5EF4-FFF2-40B4-BE49-F238E27FC236}">
                <a16:creationId xmlns:a16="http://schemas.microsoft.com/office/drawing/2014/main" id="{9495BBF6-2A1E-A75E-77A5-557EFD7D3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" r="9322" b="4"/>
          <a:stretch/>
        </p:blipFill>
        <p:spPr bwMode="auto">
          <a:xfrm>
            <a:off x="7809462" y="3512354"/>
            <a:ext cx="4382545" cy="334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649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05DD1-FAC9-1CBC-07E4-D51BD964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07" y="0"/>
            <a:ext cx="10515600" cy="1325563"/>
          </a:xfrm>
        </p:spPr>
        <p:txBody>
          <a:bodyPr/>
          <a:lstStyle/>
          <a:p>
            <a:r>
              <a:rPr lang="en-US" dirty="0"/>
              <a:t>Other Favorites</a:t>
            </a:r>
          </a:p>
        </p:txBody>
      </p:sp>
      <p:pic>
        <p:nvPicPr>
          <p:cNvPr id="3074" name="Picture 2" descr="White Water Pinball Machine by Williams">
            <a:extLst>
              <a:ext uri="{FF2B5EF4-FFF2-40B4-BE49-F238E27FC236}">
                <a16:creationId xmlns:a16="http://schemas.microsoft.com/office/drawing/2014/main" id="{7D6C244F-6BB0-DE8D-9844-C4DD9022D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50" b="99583" l="10000" r="90000">
                        <a14:foregroundMark x1="30917" y1="9250" x2="45167" y2="9250"/>
                        <a14:foregroundMark x1="25917" y1="7333" x2="28417" y2="6833"/>
                        <a14:foregroundMark x1="53000" y1="12250" x2="52917" y2="11750"/>
                        <a14:foregroundMark x1="52583" y1="10333" x2="52500" y2="9250"/>
                        <a14:foregroundMark x1="52083" y1="7833" x2="52083" y2="9167"/>
                        <a14:foregroundMark x1="52250" y1="7333" x2="53250" y2="11333"/>
                        <a14:foregroundMark x1="52333" y1="8250" x2="52500" y2="4833"/>
                        <a14:foregroundMark x1="52750" y1="6833" x2="53000" y2="9000"/>
                        <a14:foregroundMark x1="53000" y1="9000" x2="52917" y2="5583"/>
                        <a14:foregroundMark x1="53667" y1="13333" x2="52750" y2="5083"/>
                        <a14:foregroundMark x1="46333" y1="93833" x2="61083" y2="94667"/>
                        <a14:foregroundMark x1="75750" y1="95833" x2="75583" y2="98417"/>
                        <a14:foregroundMark x1="48167" y1="71333" x2="51167" y2="70583"/>
                        <a14:foregroundMark x1="45667" y1="99250" x2="45917" y2="9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188" y="546847"/>
            <a:ext cx="5405718" cy="540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enom Limited Edition Pinball Machine by Stern">
            <a:extLst>
              <a:ext uri="{FF2B5EF4-FFF2-40B4-BE49-F238E27FC236}">
                <a16:creationId xmlns:a16="http://schemas.microsoft.com/office/drawing/2014/main" id="{81CD9CE3-6A4B-166A-AAD2-BCF1EC771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3" b="97109" l="10000" r="90000">
                        <a14:foregroundMark x1="21758" y1="8750" x2="42695" y2="10313"/>
                        <a14:foregroundMark x1="37305" y1="6680" x2="40195" y2="6133"/>
                        <a14:foregroundMark x1="57070" y1="90859" x2="57070" y2="93320"/>
                        <a14:foregroundMark x1="56680" y1="96484" x2="56680" y2="97109"/>
                        <a14:foregroundMark x1="52734" y1="64570" x2="36797" y2="55313"/>
                        <a14:foregroundMark x1="36797" y1="55313" x2="36797" y2="55313"/>
                        <a14:foregroundMark x1="65703" y1="61953" x2="49727" y2="606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847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oo Fighters Limited Edition Pinball By Stern">
            <a:extLst>
              <a:ext uri="{FF2B5EF4-FFF2-40B4-BE49-F238E27FC236}">
                <a16:creationId xmlns:a16="http://schemas.microsoft.com/office/drawing/2014/main" id="{32237AEC-FB3F-9C74-28B6-2A2BA8ACF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765" b="94118" l="9961" r="89893">
                        <a14:foregroundMark x1="51514" y1="8765" x2="83398" y2="9794"/>
                        <a14:foregroundMark x1="88428" y1="6000" x2="78223" y2="5765"/>
                        <a14:foregroundMark x1="10498" y1="55559" x2="11133" y2="67176"/>
                        <a14:foregroundMark x1="50195" y1="91118" x2="49805" y2="94118"/>
                        <a14:foregroundMark x1="89502" y1="74647" x2="88867" y2="78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07" y="715356"/>
            <a:ext cx="3855296" cy="64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4875-DBBB-0559-7B05-E29F559D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Pinball and 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AD598-7CD9-480E-D8CB-6073DF6F1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passive interest to primary hobby</a:t>
            </a:r>
          </a:p>
        </p:txBody>
      </p:sp>
    </p:spTree>
    <p:extLst>
      <p:ext uri="{BB962C8B-B14F-4D97-AF65-F5344CB8AC3E}">
        <p14:creationId xmlns:p14="http://schemas.microsoft.com/office/powerpoint/2010/main" val="60784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CED4-C351-867F-101D-6E958C279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2103436"/>
          </a:xfrm>
        </p:spPr>
        <p:txBody>
          <a:bodyPr>
            <a:normAutofit/>
          </a:bodyPr>
          <a:lstStyle/>
          <a:p>
            <a:r>
              <a:rPr lang="en-US" dirty="0"/>
              <a:t>Growing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8671E-0952-5DEA-5B2F-B1F808617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47949"/>
            <a:ext cx="3816096" cy="3529013"/>
          </a:xfrm>
        </p:spPr>
        <p:txBody>
          <a:bodyPr>
            <a:normAutofit/>
          </a:bodyPr>
          <a:lstStyle/>
          <a:p>
            <a:r>
              <a:rPr lang="en-US" sz="1400" dirty="0"/>
              <a:t>Born and raised in Las Vegas, Nevada.</a:t>
            </a:r>
          </a:p>
          <a:p>
            <a:r>
              <a:rPr lang="en-US" sz="1400" dirty="0"/>
              <a:t>Three pins in our house (and multiple slot machines because Vegas).</a:t>
            </a:r>
          </a:p>
          <a:p>
            <a:pPr lvl="1"/>
            <a:r>
              <a:rPr lang="en-US" sz="1400" dirty="0"/>
              <a:t>Dad collected them back when he worked for a pinball operator and then Bally.</a:t>
            </a:r>
          </a:p>
          <a:p>
            <a:pPr lvl="1"/>
            <a:r>
              <a:rPr lang="en-US" sz="1400" dirty="0"/>
              <a:t>Klondike – my dad’s favorite from his childhood.</a:t>
            </a:r>
          </a:p>
          <a:p>
            <a:pPr lvl="1"/>
            <a:r>
              <a:rPr lang="en-US" sz="1400" dirty="0"/>
              <a:t>Royal Flush – a classic poker themed pin.</a:t>
            </a:r>
          </a:p>
          <a:p>
            <a:pPr lvl="1"/>
            <a:r>
              <a:rPr lang="en-US" sz="1400" dirty="0"/>
              <a:t>Stingray – the one that lived the garage until being sold.</a:t>
            </a:r>
          </a:p>
          <a:p>
            <a:r>
              <a:rPr lang="en-US" sz="1400" dirty="0"/>
              <a:t>Did not play much since they blended into the environment.</a:t>
            </a:r>
          </a:p>
        </p:txBody>
      </p:sp>
      <p:pic>
        <p:nvPicPr>
          <p:cNvPr id="4100" name="Picture 4" descr="williams pinball machine">
            <a:extLst>
              <a:ext uri="{FF2B5EF4-FFF2-40B4-BE49-F238E27FC236}">
                <a16:creationId xmlns:a16="http://schemas.microsoft.com/office/drawing/2014/main" id="{B306DB06-EDF5-8D14-E5BD-604CEE3D3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5" t="6214" r="18116" b="11679"/>
          <a:stretch/>
        </p:blipFill>
        <p:spPr bwMode="auto">
          <a:xfrm>
            <a:off x="6029325" y="-4"/>
            <a:ext cx="2925685" cy="462915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machine with wires and wires&#10;&#10;Description automatically generated">
            <a:extLst>
              <a:ext uri="{FF2B5EF4-FFF2-40B4-BE49-F238E27FC236}">
                <a16:creationId xmlns:a16="http://schemas.microsoft.com/office/drawing/2014/main" id="{BA172EC0-AF40-9485-C426-5A0A7ECB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29" r="-4" b="6255"/>
          <a:stretch/>
        </p:blipFill>
        <p:spPr>
          <a:xfrm>
            <a:off x="9082588" y="-3"/>
            <a:ext cx="3109415" cy="3694372"/>
          </a:xfrm>
          <a:prstGeom prst="rect">
            <a:avLst/>
          </a:prstGeom>
        </p:spPr>
      </p:pic>
      <p:pic>
        <p:nvPicPr>
          <p:cNvPr id="4102" name="Picture 6" descr="Stingray Finds a New Home - Firebird Pinball">
            <a:extLst>
              <a:ext uri="{FF2B5EF4-FFF2-40B4-BE49-F238E27FC236}">
                <a16:creationId xmlns:a16="http://schemas.microsoft.com/office/drawing/2014/main" id="{D7BC9870-63CA-006B-BB37-91C319FF7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926" b="43884"/>
          <a:stretch/>
        </p:blipFill>
        <p:spPr bwMode="auto">
          <a:xfrm>
            <a:off x="6029321" y="4744120"/>
            <a:ext cx="2925685" cy="21138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oyal Flush">
            <a:extLst>
              <a:ext uri="{FF2B5EF4-FFF2-40B4-BE49-F238E27FC236}">
                <a16:creationId xmlns:a16="http://schemas.microsoft.com/office/drawing/2014/main" id="{6A9EC2EE-7FCC-EBC5-07B6-163297C0B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" r="3" b="24629"/>
          <a:stretch/>
        </p:blipFill>
        <p:spPr bwMode="auto">
          <a:xfrm>
            <a:off x="9082585" y="3802960"/>
            <a:ext cx="3109415" cy="30550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435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Weekly Casual Pinball Tournament at Pop's Pinball [08/31/23]">
            <a:extLst>
              <a:ext uri="{FF2B5EF4-FFF2-40B4-BE49-F238E27FC236}">
                <a16:creationId xmlns:a16="http://schemas.microsoft.com/office/drawing/2014/main" id="{EC93AA99-319E-C30B-8F50-946A5582D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4" b="14495"/>
          <a:stretch/>
        </p:blipFill>
        <p:spPr bwMode="auto">
          <a:xfrm>
            <a:off x="8143636" y="0"/>
            <a:ext cx="4048364" cy="31303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19234-FB2E-8D0B-964B-151318A6C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912" y="3651159"/>
            <a:ext cx="4401880" cy="252580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Foreshadowing a Future Hobby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5819A-BAE8-1958-66D7-21E6B86AA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404" y="3651159"/>
            <a:ext cx="5734396" cy="252580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Dragged my family to the Pinball Hall of Fame for my high school graduation celebration.</a:t>
            </a:r>
          </a:p>
          <a:p>
            <a:r>
              <a:rPr lang="en-US" sz="2000" dirty="0"/>
              <a:t>A few outings to Roxy’s Arcade in Cambridge, MA during college.</a:t>
            </a:r>
          </a:p>
          <a:p>
            <a:r>
              <a:rPr lang="en-US" sz="2000" dirty="0"/>
              <a:t>Going to Pop’s Pinball in Somerville, MA on my birthday then attending one of their casual tournaments.</a:t>
            </a:r>
          </a:p>
          <a:p>
            <a:endParaRPr lang="en-US" sz="2000" dirty="0"/>
          </a:p>
        </p:txBody>
      </p:sp>
      <p:pic>
        <p:nvPicPr>
          <p:cNvPr id="5124" name="Picture 4" descr="Roxy's Grilled Cheese &amp; Burgers | TasteAtlas | Recommended authentic  restaurants">
            <a:extLst>
              <a:ext uri="{FF2B5EF4-FFF2-40B4-BE49-F238E27FC236}">
                <a16:creationId xmlns:a16="http://schemas.microsoft.com/office/drawing/2014/main" id="{7CFD9855-0685-A239-A272-1F914A2CC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" r="12273" b="-1"/>
          <a:stretch/>
        </p:blipFill>
        <p:spPr bwMode="auto">
          <a:xfrm>
            <a:off x="4095743" y="0"/>
            <a:ext cx="4047893" cy="31303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inball Hall of Fame's New Sign is Glorious | Vital Vegas">
            <a:extLst>
              <a:ext uri="{FF2B5EF4-FFF2-40B4-BE49-F238E27FC236}">
                <a16:creationId xmlns:a16="http://schemas.microsoft.com/office/drawing/2014/main" id="{E1B4B5B0-0BE0-E166-5EE2-5668FABFE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4" r="4556" b="3"/>
          <a:stretch/>
        </p:blipFill>
        <p:spPr bwMode="auto">
          <a:xfrm>
            <a:off x="0" y="-38255"/>
            <a:ext cx="4095743" cy="32068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201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96B87-5781-62D7-119E-7F6E00C6C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5052"/>
            <a:ext cx="3093720" cy="1645920"/>
          </a:xfrm>
        </p:spPr>
        <p:txBody>
          <a:bodyPr>
            <a:normAutofit/>
          </a:bodyPr>
          <a:lstStyle/>
          <a:p>
            <a:r>
              <a:rPr lang="en-US" sz="260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43EA5-F2C9-F06D-CAA5-6F2D979FC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266" y="4435052"/>
            <a:ext cx="7104188" cy="1645920"/>
          </a:xfrm>
        </p:spPr>
        <p:txBody>
          <a:bodyPr anchor="ctr">
            <a:normAutofit/>
          </a:bodyPr>
          <a:lstStyle/>
          <a:p>
            <a:r>
              <a:rPr lang="en-US" sz="1700" dirty="0"/>
              <a:t>An internationally ranked player*.</a:t>
            </a:r>
          </a:p>
          <a:p>
            <a:r>
              <a:rPr lang="en-US" sz="1700" dirty="0"/>
              <a:t>Competing in the New England Pinball League.</a:t>
            </a:r>
          </a:p>
          <a:p>
            <a:r>
              <a:rPr lang="en-US" sz="1700" dirty="0"/>
              <a:t>Regular at Pop’s Pinball, Roxy’s Arcade, and Hometown Arcade.</a:t>
            </a:r>
          </a:p>
          <a:p>
            <a:r>
              <a:rPr lang="en-US" sz="1700" dirty="0"/>
              <a:t>Dreaming of buying a pinball that I can totally get up three flights of stairs to our apartment.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1210BB8-6F07-6666-4F9E-632AA8BFE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4" r="-2" b="3266"/>
          <a:stretch/>
        </p:blipFill>
        <p:spPr bwMode="auto">
          <a:xfrm>
            <a:off x="20" y="-6"/>
            <a:ext cx="3931900" cy="400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2CE0F9B-92F1-3A6B-C63A-6B8308FEF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" t="18510" r="-235"/>
          <a:stretch/>
        </p:blipFill>
        <p:spPr bwMode="auto">
          <a:xfrm>
            <a:off x="4130040" y="6"/>
            <a:ext cx="3931920" cy="400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5A9B4BC-D0F2-1D32-747F-E882A9DA8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" r="-2" b="17627"/>
          <a:stretch/>
        </p:blipFill>
        <p:spPr bwMode="auto">
          <a:xfrm>
            <a:off x="8260080" y="-1"/>
            <a:ext cx="3931920" cy="400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54AF8B-5DE3-C0F3-778C-5D73304CE49C}"/>
              </a:ext>
            </a:extLst>
          </p:cNvPr>
          <p:cNvSpPr txBox="1"/>
          <p:nvPr/>
        </p:nvSpPr>
        <p:spPr>
          <a:xfrm>
            <a:off x="7932360" y="6550472"/>
            <a:ext cx="4319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 compete in one IFPA tournament and you will be too</a:t>
            </a:r>
          </a:p>
        </p:txBody>
      </p:sp>
    </p:spTree>
    <p:extLst>
      <p:ext uri="{BB962C8B-B14F-4D97-AF65-F5344CB8AC3E}">
        <p14:creationId xmlns:p14="http://schemas.microsoft.com/office/powerpoint/2010/main" val="190508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illiams Medieval Madness Pinball Machine Translite">
            <a:extLst>
              <a:ext uri="{FF2B5EF4-FFF2-40B4-BE49-F238E27FC236}">
                <a16:creationId xmlns:a16="http://schemas.microsoft.com/office/drawing/2014/main" id="{867A551C-4FDA-E888-5E7A-C018712DC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" t="424" r="-1" b="1202"/>
          <a:stretch/>
        </p:blipFill>
        <p:spPr bwMode="auto">
          <a:xfrm>
            <a:off x="46117" y="311525"/>
            <a:ext cx="9106847" cy="623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B431B5-C5F7-23B7-9568-D287A0C67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893" y="743447"/>
            <a:ext cx="2796990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Tour of typical gameplay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E4236-2A0B-FD90-5DB1-6AF6C6788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48894" y="4629234"/>
            <a:ext cx="2796989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On “Medieval Madness” (Williams 1997)</a:t>
            </a:r>
          </a:p>
        </p:txBody>
      </p:sp>
    </p:spTree>
    <p:extLst>
      <p:ext uri="{BB962C8B-B14F-4D97-AF65-F5344CB8AC3E}">
        <p14:creationId xmlns:p14="http://schemas.microsoft.com/office/powerpoint/2010/main" val="1560833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06A5B-BE0B-8E1D-0D4D-B5227BD18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Plunge for Skill Shot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5A90E9-D157-D2F6-0149-2A10C698E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Skill Shot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Hit plunge button and try to hit lighted lane above the pop bumpers.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Use flippers to change lighted lane at any time.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000" dirty="0"/>
              <a:t>Super Skill Shot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Hold left flipper and plunge. Shoot any lit shot.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If shot is made quick enough, a hurry-up is started. Hit the castle quickly to score most points before time out.</a:t>
            </a:r>
          </a:p>
        </p:txBody>
      </p:sp>
      <p:pic>
        <p:nvPicPr>
          <p:cNvPr id="6" name="Picture 2" descr="MEDIEVAL MADNESS REMAKE: IN-DEPTH REVIEW – Welcome to Pinball News – First  &amp; Free">
            <a:extLst>
              <a:ext uri="{FF2B5EF4-FFF2-40B4-BE49-F238E27FC236}">
                <a16:creationId xmlns:a16="http://schemas.microsoft.com/office/drawing/2014/main" id="{D8A123D8-7FBF-FDDC-0383-BE8796361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2" r="-2" b="6384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9D029DC0-F23B-26BB-B161-3704518AFDBD}"/>
              </a:ext>
            </a:extLst>
          </p:cNvPr>
          <p:cNvSpPr/>
          <p:nvPr/>
        </p:nvSpPr>
        <p:spPr>
          <a:xfrm rot="14355057">
            <a:off x="10210966" y="5136776"/>
            <a:ext cx="1027979" cy="1093694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84C4BB-0CB8-A268-D2D4-AFF8E3637140}"/>
              </a:ext>
            </a:extLst>
          </p:cNvPr>
          <p:cNvSpPr txBox="1"/>
          <p:nvPr/>
        </p:nvSpPr>
        <p:spPr>
          <a:xfrm>
            <a:off x="10241024" y="5498957"/>
            <a:ext cx="105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Plunge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1FDB7A6-91C8-74C8-3359-330F4AD4813F}"/>
              </a:ext>
            </a:extLst>
          </p:cNvPr>
          <p:cNvSpPr/>
          <p:nvPr/>
        </p:nvSpPr>
        <p:spPr>
          <a:xfrm rot="3361341">
            <a:off x="10459795" y="-170329"/>
            <a:ext cx="1027979" cy="1093694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B45E36-C5AB-4A75-7A3F-FD7A54428340}"/>
              </a:ext>
            </a:extLst>
          </p:cNvPr>
          <p:cNvSpPr txBox="1"/>
          <p:nvPr/>
        </p:nvSpPr>
        <p:spPr>
          <a:xfrm rot="20533206">
            <a:off x="10480888" y="163726"/>
            <a:ext cx="130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Skill Shot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94A84C-40F0-FCC1-65B9-08418C37CF4E}"/>
              </a:ext>
            </a:extLst>
          </p:cNvPr>
          <p:cNvSpPr txBox="1"/>
          <p:nvPr/>
        </p:nvSpPr>
        <p:spPr>
          <a:xfrm rot="20533206">
            <a:off x="6909023" y="2890369"/>
            <a:ext cx="1096178" cy="64633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Super Skill Shot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8C2B36-D24A-7E6A-2BDD-C8E4E040C958}"/>
              </a:ext>
            </a:extLst>
          </p:cNvPr>
          <p:cNvCxnSpPr>
            <a:stCxn id="13" idx="3"/>
          </p:cNvCxnSpPr>
          <p:nvPr/>
        </p:nvCxnSpPr>
        <p:spPr>
          <a:xfrm flipV="1">
            <a:off x="7979023" y="2312894"/>
            <a:ext cx="698812" cy="733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C353C1-32FC-6678-267F-49C91DE3D2FF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79023" y="2095979"/>
            <a:ext cx="1093259" cy="950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329935-6B28-59A4-3CCD-85DDC0396F2D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79023" y="2501153"/>
            <a:ext cx="367118" cy="545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5EFA062-3CFD-E879-CDB1-D7AD3E559AC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79023" y="2312894"/>
            <a:ext cx="2254032" cy="733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F640E5-F5A9-86EE-D915-804E85E9745F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79023" y="2405067"/>
            <a:ext cx="2581401" cy="6411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DAA447-9DED-9BD9-584D-63F99A9ED6B4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7979023" y="1895699"/>
            <a:ext cx="1613212" cy="11504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63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</TotalTime>
  <Words>1358</Words>
  <Application>Microsoft Office PowerPoint</Application>
  <PresentationFormat>Widescreen</PresentationFormat>
  <Paragraphs>179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Office Theme</vt:lpstr>
      <vt:lpstr>Pinball</vt:lpstr>
      <vt:lpstr>Do you want a hobby that…</vt:lpstr>
      <vt:lpstr>Three Step Pinball Tutorial</vt:lpstr>
      <vt:lpstr>Pinball and Me</vt:lpstr>
      <vt:lpstr>Growing Up</vt:lpstr>
      <vt:lpstr>Foreshadowing a Future Hobby</vt:lpstr>
      <vt:lpstr>Today</vt:lpstr>
      <vt:lpstr>Tour of typical gameplay</vt:lpstr>
      <vt:lpstr>Plunge for Skill Shot</vt:lpstr>
      <vt:lpstr>Missions</vt:lpstr>
      <vt:lpstr>Multiballs</vt:lpstr>
      <vt:lpstr>Side Activities</vt:lpstr>
      <vt:lpstr>Wizard Mode</vt:lpstr>
      <vt:lpstr>Other Pinball Features (not in Medieval Madness)</vt:lpstr>
      <vt:lpstr>Tilt Bob</vt:lpstr>
      <vt:lpstr>History and Evolution</vt:lpstr>
      <vt:lpstr>Electro-Mechanical</vt:lpstr>
      <vt:lpstr>Solid State</vt:lpstr>
      <vt:lpstr>Dot Matrix Display</vt:lpstr>
      <vt:lpstr>LCD</vt:lpstr>
      <vt:lpstr>Tips and Tricks</vt:lpstr>
      <vt:lpstr>Cradle the Ball</vt:lpstr>
      <vt:lpstr>Backhand shots</vt:lpstr>
      <vt:lpstr>Slap Save</vt:lpstr>
      <vt:lpstr>ADVANCED TECHNIQUES</vt:lpstr>
      <vt:lpstr>Dead Bounce</vt:lpstr>
      <vt:lpstr>Read the Instructions</vt:lpstr>
      <vt:lpstr>Getting Involved</vt:lpstr>
      <vt:lpstr>Finding a Location</vt:lpstr>
      <vt:lpstr>Finding Events</vt:lpstr>
      <vt:lpstr>Resources</vt:lpstr>
      <vt:lpstr>My Favorite Pin Rush</vt:lpstr>
      <vt:lpstr>Other Favorites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Micah Weston</dc:creator>
  <cp:lastModifiedBy>Micah Weston</cp:lastModifiedBy>
  <cp:revision>8</cp:revision>
  <dcterms:created xsi:type="dcterms:W3CDTF">2024-08-22T21:06:21Z</dcterms:created>
  <dcterms:modified xsi:type="dcterms:W3CDTF">2024-09-11T18:46:21Z</dcterms:modified>
</cp:coreProperties>
</file>